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5"/>
    <p:sldMasterId id="214748366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6858000" cx="12192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Century Gothic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939E36E-E74A-4B52-9468-02E66AB452A1}">
  <a:tblStyle styleId="{E939E36E-E74A-4B52-9468-02E66AB452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CenturyGothic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CenturyGothic-italic.fntdata"/><Relationship Id="rId25" Type="http://schemas.openxmlformats.org/officeDocument/2006/relationships/font" Target="fonts/CenturyGothic-bold.fntdata"/><Relationship Id="rId27" Type="http://schemas.openxmlformats.org/officeDocument/2006/relationships/font" Target="fonts/CenturyGothic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5d8105f68_0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5d8105f68_0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45d8105f68_0_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47f7a522b7_1_2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47f7a522b7_1_2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47f7a522b7_1_2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45f0d617dd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45f0d617dd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45f0d617dd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15d411ea1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415d411ea1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5f4f00a5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5f4f00a5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45f4f00a51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7f7a522b7_1_10:notes"/>
          <p:cNvSpPr txBox="1"/>
          <p:nvPr>
            <p:ph idx="1" type="body"/>
          </p:nvPr>
        </p:nvSpPr>
        <p:spPr>
          <a:xfrm>
            <a:off x="685782" y="4343394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47f7a522b7_1_10:notes"/>
          <p:cNvSpPr/>
          <p:nvPr>
            <p:ph idx="2" type="sldImg"/>
          </p:nvPr>
        </p:nvSpPr>
        <p:spPr>
          <a:xfrm>
            <a:off x="1143206" y="685784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5d8105f68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45d8105f68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415d411ea1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415d411ea1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5d8105f68_2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45d8105f68_2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15d411ea1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g415d411ea1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5d8105f68_0_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5d8105f68_0_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45d8105f68_0_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457875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0A0A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457875" y="3810000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D1B24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11750309" y="6574780"/>
            <a:ext cx="441691" cy="28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448800" y="5257800"/>
            <a:ext cx="26670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Avenir"/>
              <a:buNone/>
              <a:defRPr b="0" i="0" sz="60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2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308427" y="300639"/>
            <a:ext cx="11513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venir"/>
              <a:buNone/>
              <a:defRPr b="0" i="0" sz="28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5" name="Google Shape;65;p13"/>
          <p:cNvSpPr txBox="1"/>
          <p:nvPr>
            <p:ph idx="1" type="body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2" type="body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venir"/>
              <a:buNone/>
              <a:defRPr b="0" i="0" sz="28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2" type="body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3" type="body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4" type="body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08427" y="300639"/>
            <a:ext cx="11513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venir"/>
              <a:buNone/>
              <a:defRPr b="0" i="0" sz="28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9" name="Google Shape;79;p15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venir"/>
              <a:buNone/>
              <a:defRPr b="0" i="0" sz="32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2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6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6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Avenir"/>
              <a:buNone/>
              <a:defRPr b="0" i="0" sz="32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9" name="Google Shape;89;p17"/>
          <p:cNvSpPr/>
          <p:nvPr>
            <p:ph idx="2" type="pic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08427" y="300639"/>
            <a:ext cx="11513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venir"/>
              <a:buNone/>
              <a:defRPr b="0" i="0" sz="28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 rot="5400000">
            <a:off x="3308392" y="-2204024"/>
            <a:ext cx="5311800" cy="115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18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venir"/>
              <a:buNone/>
              <a:defRPr b="0" i="0" sz="28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1_Title and Content">
  <p:cSld name="41_Title and Conten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609600" y="274638"/>
            <a:ext cx="10972800" cy="60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431"/>
              <a:buFont typeface="Avenir"/>
              <a:buNone/>
              <a:defRPr b="0" i="0" sz="4431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609600" y="1932040"/>
            <a:ext cx="10972800" cy="41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20"/>
          <p:cNvSpPr txBox="1"/>
          <p:nvPr>
            <p:ph idx="2" type="body"/>
          </p:nvPr>
        </p:nvSpPr>
        <p:spPr>
          <a:xfrm>
            <a:off x="609600" y="885417"/>
            <a:ext cx="10972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15"/>
              <a:buFont typeface="Arial"/>
              <a:buNone/>
              <a:defRPr b="0" i="0" sz="2215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69252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15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69252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15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69252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15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69252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15"/>
              <a:buFont typeface="Arial"/>
              <a:buChar char="•"/>
              <a:defRPr b="0" i="0" sz="2215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9_Title and Content">
  <p:cSld name="29_Title and Content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21"/>
          <p:cNvSpPr/>
          <p:nvPr/>
        </p:nvSpPr>
        <p:spPr>
          <a:xfrm>
            <a:off x="5431353" y="1441174"/>
            <a:ext cx="1162200" cy="249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21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457874" y="365125"/>
            <a:ext cx="11510245" cy="460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A0A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" name="Google Shape;21;p3"/>
          <p:cNvSpPr txBox="1"/>
          <p:nvPr>
            <p:ph idx="1" type="body"/>
          </p:nvPr>
        </p:nvSpPr>
        <p:spPr>
          <a:xfrm>
            <a:off x="457874" y="909637"/>
            <a:ext cx="11510245" cy="52625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D1B2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11750309" y="6574780"/>
            <a:ext cx="441691" cy="28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874" y="365125"/>
            <a:ext cx="11510245" cy="460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A0A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930275"/>
            <a:ext cx="5650264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D1B2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6107464" y="914400"/>
            <a:ext cx="5650264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D1B2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11750309" y="6574780"/>
            <a:ext cx="441691" cy="28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457875" y="365125"/>
            <a:ext cx="10897513" cy="47307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A0A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458788" y="914400"/>
            <a:ext cx="5561012" cy="381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D1B24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6107463" y="914400"/>
            <a:ext cx="5588399" cy="381000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D1B24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11750309" y="6574780"/>
            <a:ext cx="441691" cy="28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5"/>
          <p:cNvSpPr txBox="1"/>
          <p:nvPr>
            <p:ph idx="3" type="body"/>
          </p:nvPr>
        </p:nvSpPr>
        <p:spPr>
          <a:xfrm>
            <a:off x="457200" y="1387475"/>
            <a:ext cx="5650264" cy="510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D1B2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4" type="body"/>
          </p:nvPr>
        </p:nvSpPr>
        <p:spPr>
          <a:xfrm>
            <a:off x="6107464" y="1371600"/>
            <a:ext cx="5650264" cy="5105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D1B2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457874" y="365125"/>
            <a:ext cx="11510245" cy="460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A0A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11750309" y="6574780"/>
            <a:ext cx="441691" cy="28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ct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ct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ct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ct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11750309" y="6574780"/>
            <a:ext cx="441691" cy="28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0000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Avenir"/>
              <a:buNone/>
              <a:defRPr b="0" i="0" sz="60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10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308427" y="300639"/>
            <a:ext cx="11513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venir"/>
              <a:buNone/>
              <a:defRPr b="0" i="0" sz="28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207535" y="896776"/>
            <a:ext cx="11513400" cy="53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1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17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/>
        </p:nvSpPr>
        <p:spPr>
          <a:xfrm>
            <a:off x="8092" y="6581001"/>
            <a:ext cx="12183907" cy="276999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rPr>
              <a:t>          </a:t>
            </a:r>
            <a:r>
              <a:rPr b="0" i="0" lang="en-US" sz="1050" u="none" cap="none" strike="noStrike">
                <a:solidFill>
                  <a:srgbClr val="CCCCCC"/>
                </a:solidFill>
                <a:latin typeface="Calibri"/>
                <a:ea typeface="Calibri"/>
                <a:cs typeface="Calibri"/>
                <a:sym typeface="Calibri"/>
              </a:rPr>
              <a:t>© 2018 KOKO Networks Limited | Proprietary &amp; Confidential</a:t>
            </a:r>
            <a:endParaRPr/>
          </a:p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457874" y="365125"/>
            <a:ext cx="11510245" cy="4602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2000"/>
              <a:buFont typeface="Arial"/>
              <a:buNone/>
              <a:defRPr b="1" i="0" sz="2000" u="none" cap="none" strike="noStrike">
                <a:solidFill>
                  <a:srgbClr val="0A0A3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457874" y="914400"/>
            <a:ext cx="11510245" cy="52625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D1B24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ED1B24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1750309" y="6574780"/>
            <a:ext cx="441691" cy="28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sz="1200" u="none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sz="1200" u="none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sz="1200" u="none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sz="1200" u="none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sz="1200" u="none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sz="1200" u="none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sz="1200" u="none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sz="1200" u="none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sz="1200" u="none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1"/>
            <a:ext cx="12192000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/>
          <p:nvPr>
            <p:ph type="title"/>
          </p:nvPr>
        </p:nvSpPr>
        <p:spPr>
          <a:xfrm>
            <a:off x="308427" y="300639"/>
            <a:ext cx="115134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0000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venir"/>
              <a:buNone/>
              <a:defRPr b="0" i="0" sz="2800" u="none" cap="none" strike="noStrike">
                <a:solidFill>
                  <a:srgbClr val="262626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" type="body"/>
          </p:nvPr>
        </p:nvSpPr>
        <p:spPr>
          <a:xfrm>
            <a:off x="207535" y="896776"/>
            <a:ext cx="11513400" cy="53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1" type="ftr"/>
          </p:nvPr>
        </p:nvSpPr>
        <p:spPr>
          <a:xfrm>
            <a:off x="308427" y="-4861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1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hyperlink" Target="https://docs.google.com/spreadsheets/d/1tXaATaUAXNg3GBcCy8xxASrO8R9EEd4GPY7n4GJHrn8/edit?usp=sharing" TargetMode="External"/><Relationship Id="rId5" Type="http://schemas.openxmlformats.org/officeDocument/2006/relationships/hyperlink" Target="https://docs.google.com/spreadsheets/d/1tXaATaUAXNg3GBcCy8xxASrO8R9EEd4GPY7n4GJHrn8/edit?usp=sharin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ctrTitle"/>
          </p:nvPr>
        </p:nvSpPr>
        <p:spPr>
          <a:xfrm>
            <a:off x="279050" y="4480041"/>
            <a:ext cx="6737400" cy="562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3000"/>
              <a:buFont typeface="Arial"/>
              <a:buNone/>
            </a:pPr>
            <a:r>
              <a:rPr lang="en-US"/>
              <a:t>Stove Logistics Plan</a:t>
            </a:r>
            <a:endParaRPr/>
          </a:p>
        </p:txBody>
      </p:sp>
      <p:sp>
        <p:nvSpPr>
          <p:cNvPr id="118" name="Google Shape;118;p22"/>
          <p:cNvSpPr txBox="1"/>
          <p:nvPr>
            <p:ph idx="1" type="subTitle"/>
          </p:nvPr>
        </p:nvSpPr>
        <p:spPr>
          <a:xfrm>
            <a:off x="419550" y="5078625"/>
            <a:ext cx="60018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1B24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Updated 1</a:t>
            </a:r>
            <a:r>
              <a:rPr lang="en-US"/>
              <a:t>9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/>
              <a:t>Nov</a:t>
            </a: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2018</a:t>
            </a:r>
            <a:endParaRPr/>
          </a:p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11750309" y="6574780"/>
            <a:ext cx="441691" cy="28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B3B3B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650" y="667400"/>
            <a:ext cx="3356600" cy="341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2775" y="1708750"/>
            <a:ext cx="2854999" cy="237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7775" y="1020250"/>
            <a:ext cx="2928950" cy="30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87825" y="1788450"/>
            <a:ext cx="2928950" cy="229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/>
        </p:nvSpPr>
        <p:spPr>
          <a:xfrm>
            <a:off x="279050" y="4199100"/>
            <a:ext cx="27912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Importation</a:t>
            </a:r>
            <a:endParaRPr/>
          </a:p>
        </p:txBody>
      </p:sp>
      <p:sp>
        <p:nvSpPr>
          <p:cNvPr id="125" name="Google Shape;125;p22"/>
          <p:cNvSpPr txBox="1"/>
          <p:nvPr/>
        </p:nvSpPr>
        <p:spPr>
          <a:xfrm>
            <a:off x="3389400" y="4135225"/>
            <a:ext cx="26436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Warehousing</a:t>
            </a:r>
            <a:endParaRPr/>
          </a:p>
        </p:txBody>
      </p:sp>
      <p:sp>
        <p:nvSpPr>
          <p:cNvPr id="126" name="Google Shape;126;p22"/>
          <p:cNvSpPr txBox="1"/>
          <p:nvPr/>
        </p:nvSpPr>
        <p:spPr>
          <a:xfrm>
            <a:off x="6216650" y="4139800"/>
            <a:ext cx="27912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Distribution</a:t>
            </a:r>
            <a:endParaRPr/>
          </a:p>
        </p:txBody>
      </p:sp>
      <p:sp>
        <p:nvSpPr>
          <p:cNvPr id="127" name="Google Shape;127;p22"/>
          <p:cNvSpPr txBox="1"/>
          <p:nvPr/>
        </p:nvSpPr>
        <p:spPr>
          <a:xfrm>
            <a:off x="9076725" y="4144050"/>
            <a:ext cx="29916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 &amp; Warranty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/>
          <p:nvPr>
            <p:ph idx="4294967295" type="ctrTitle"/>
          </p:nvPr>
        </p:nvSpPr>
        <p:spPr>
          <a:xfrm>
            <a:off x="811475" y="464642"/>
            <a:ext cx="9144000" cy="7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we get There</a:t>
            </a:r>
            <a:br>
              <a:rPr lang="en-US"/>
            </a:br>
            <a:r>
              <a:rPr lang="en-US" u="sng"/>
              <a:t>Timelines</a:t>
            </a:r>
            <a:endParaRPr u="sng"/>
          </a:p>
        </p:txBody>
      </p:sp>
      <p:sp>
        <p:nvSpPr>
          <p:cNvPr id="245" name="Google Shape;245;p31"/>
          <p:cNvSpPr txBox="1"/>
          <p:nvPr>
            <p:ph idx="12" type="sldNum"/>
          </p:nvPr>
        </p:nvSpPr>
        <p:spPr>
          <a:xfrm>
            <a:off x="11750309" y="6574780"/>
            <a:ext cx="441600" cy="28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6" name="Google Shape;246;p31"/>
          <p:cNvSpPr/>
          <p:nvPr/>
        </p:nvSpPr>
        <p:spPr>
          <a:xfrm rot="-711049">
            <a:off x="7908435" y="3700921"/>
            <a:ext cx="1801191" cy="7696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/>
          <p:nvPr/>
        </p:nvSpPr>
        <p:spPr>
          <a:xfrm flipH="1" rot="711049">
            <a:off x="6195551" y="3700921"/>
            <a:ext cx="1801191" cy="7696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8" name="Google Shape;248;p31"/>
          <p:cNvGrpSpPr/>
          <p:nvPr/>
        </p:nvGrpSpPr>
        <p:grpSpPr>
          <a:xfrm>
            <a:off x="6735515" y="3775499"/>
            <a:ext cx="2283543" cy="1640912"/>
            <a:chOff x="5796625" y="2541798"/>
            <a:chExt cx="1712700" cy="1230715"/>
          </a:xfrm>
        </p:grpSpPr>
        <p:sp>
          <p:nvSpPr>
            <p:cNvPr id="249" name="Google Shape;249;p31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1"/>
            <p:cNvSpPr txBox="1"/>
            <p:nvPr/>
          </p:nvSpPr>
          <p:spPr>
            <a:xfrm>
              <a:off x="6256263" y="2735585"/>
              <a:ext cx="9114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30 Mar 2019</a:t>
              </a:r>
              <a:endParaRPr b="1" sz="1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52" name="Google Shape;252;p31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Distribution set up at new facility underway, orders for furniture, computers, etc underway</a:t>
              </a:r>
              <a:endParaRPr sz="1100">
                <a:solidFill>
                  <a:srgbClr val="5E5E5E"/>
                </a:solidFill>
              </a:endParaRPr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" name="Google Shape;254;p31"/>
          <p:cNvSpPr/>
          <p:nvPr/>
        </p:nvSpPr>
        <p:spPr>
          <a:xfrm rot="-711049">
            <a:off x="4487352" y="3700921"/>
            <a:ext cx="1801191" cy="7696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1"/>
          <p:cNvSpPr/>
          <p:nvPr/>
        </p:nvSpPr>
        <p:spPr>
          <a:xfrm flipH="1" rot="711049">
            <a:off x="2765213" y="3700921"/>
            <a:ext cx="1801191" cy="7696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31"/>
          <p:cNvGrpSpPr/>
          <p:nvPr/>
        </p:nvGrpSpPr>
        <p:grpSpPr>
          <a:xfrm>
            <a:off x="3330650" y="3801750"/>
            <a:ext cx="2422339" cy="2187842"/>
            <a:chOff x="2977738" y="2541798"/>
            <a:chExt cx="1816800" cy="1230715"/>
          </a:xfrm>
        </p:grpSpPr>
        <p:sp>
          <p:nvSpPr>
            <p:cNvPr id="257" name="Google Shape;257;p31"/>
            <p:cNvSpPr txBox="1"/>
            <p:nvPr/>
          </p:nvSpPr>
          <p:spPr>
            <a:xfrm>
              <a:off x="3359519" y="2735585"/>
              <a:ext cx="8673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1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31 Jan 2019</a:t>
              </a:r>
              <a:endParaRPr b="1" sz="11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8" name="Google Shape;258;p31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60" name="Google Shape;260;p31"/>
            <p:cNvSpPr txBox="1"/>
            <p:nvPr/>
          </p:nvSpPr>
          <p:spPr>
            <a:xfrm>
              <a:off x="2977738" y="3004361"/>
              <a:ext cx="1816800" cy="76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</a:rPr>
                <a:t>ERP System In Place,</a:t>
              </a:r>
              <a:endParaRPr sz="1100">
                <a:solidFill>
                  <a:srgbClr val="FFFFFF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210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</a:rPr>
                <a:t>Manpower interviewed and job offers finalised</a:t>
              </a:r>
              <a:endParaRPr sz="1100">
                <a:solidFill>
                  <a:srgbClr val="FFFFFF"/>
                </a:solidFill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2100"/>
                </a:spcBef>
                <a:spcAft>
                  <a:spcPts val="2100"/>
                </a:spcAft>
                <a:buNone/>
              </a:pPr>
              <a:r>
                <a:rPr lang="en-US" sz="1100">
                  <a:solidFill>
                    <a:srgbClr val="FFFFFF"/>
                  </a:solidFill>
                </a:rPr>
                <a:t>Stove distribution model signed off</a:t>
              </a:r>
              <a:endParaRPr sz="1100">
                <a:solidFill>
                  <a:srgbClr val="FFFFFF"/>
                </a:solidFill>
              </a:endParaRPr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31"/>
          <p:cNvSpPr/>
          <p:nvPr/>
        </p:nvSpPr>
        <p:spPr>
          <a:xfrm rot="-711049">
            <a:off x="1066280" y="3700921"/>
            <a:ext cx="1801191" cy="7696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3" name="Google Shape;263;p31"/>
          <p:cNvGrpSpPr/>
          <p:nvPr/>
        </p:nvGrpSpPr>
        <p:grpSpPr>
          <a:xfrm>
            <a:off x="1673925" y="934200"/>
            <a:ext cx="2283543" cy="2768743"/>
            <a:chOff x="1637478" y="390087"/>
            <a:chExt cx="1712700" cy="2076609"/>
          </a:xfrm>
        </p:grpSpPr>
        <p:sp>
          <p:nvSpPr>
            <p:cNvPr id="264" name="Google Shape;264;p31"/>
            <p:cNvSpPr txBox="1"/>
            <p:nvPr/>
          </p:nvSpPr>
          <p:spPr>
            <a:xfrm>
              <a:off x="2144548" y="1985302"/>
              <a:ext cx="8403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1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31 Nov 2018</a:t>
              </a:r>
              <a:endParaRPr b="1" sz="11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5" name="Google Shape;265;p31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1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Send </a:t>
              </a:r>
              <a:r>
                <a:rPr lang="en-US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out RFP, for shipping, customs cwarehousing &amp; transport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2100"/>
                </a:spcBef>
                <a:spcAft>
                  <a:spcPts val="2100"/>
                </a:spcAft>
                <a:buNone/>
              </a:pPr>
              <a:r>
                <a:rPr lang="en-US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Contract Negotiations started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7" name="Google Shape;267;p31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1637478" y="390087"/>
              <a:ext cx="1712700" cy="16824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</a:rPr>
                <a:t>RFQ sent for shipping, clearance, warehousing, &amp; transportation</a:t>
              </a:r>
              <a:endParaRPr sz="11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</a:rPr>
                <a:t>Decision on Warehousing Made and contract negotiation underway</a:t>
              </a:r>
              <a:endParaRPr sz="11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FFFFFF"/>
                  </a:solidFill>
                </a:rPr>
                <a:t>Order Quantities agreed on and storage space needed locked in</a:t>
              </a:r>
              <a:endParaRPr sz="1100">
                <a:solidFill>
                  <a:srgbClr val="FFFFFF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rgbClr val="FFFFFF"/>
                </a:solidFill>
              </a:endParaRPr>
            </a:p>
          </p:txBody>
        </p:sp>
      </p:grpSp>
      <p:grpSp>
        <p:nvGrpSpPr>
          <p:cNvPr id="269" name="Google Shape;269;p31"/>
          <p:cNvGrpSpPr/>
          <p:nvPr/>
        </p:nvGrpSpPr>
        <p:grpSpPr>
          <a:xfrm>
            <a:off x="8515900" y="1229952"/>
            <a:ext cx="2283543" cy="2386616"/>
            <a:chOff x="4409304" y="676689"/>
            <a:chExt cx="1712700" cy="1790007"/>
          </a:xfrm>
        </p:grpSpPr>
        <p:sp>
          <p:nvSpPr>
            <p:cNvPr id="270" name="Google Shape;270;p31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1"/>
            <p:cNvSpPr txBox="1"/>
            <p:nvPr/>
          </p:nvSpPr>
          <p:spPr>
            <a:xfrm>
              <a:off x="4737381" y="1985302"/>
              <a:ext cx="9897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22 Apr 2019</a:t>
              </a:r>
              <a:endParaRPr b="1" sz="1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2" name="Google Shape;272;p31"/>
            <p:cNvSpPr/>
            <p:nvPr/>
          </p:nvSpPr>
          <p:spPr>
            <a:xfrm>
              <a:off x="4409304" y="676689"/>
              <a:ext cx="1712700" cy="12468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73" name="Google Shape;273;p31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1"/>
            <p:cNvSpPr txBox="1"/>
            <p:nvPr/>
          </p:nvSpPr>
          <p:spPr>
            <a:xfrm>
              <a:off x="4453555" y="726562"/>
              <a:ext cx="1624200" cy="132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Warehouse Operational,</a:t>
              </a:r>
              <a:endParaRPr sz="1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210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All systems up &amp; running,</a:t>
              </a:r>
              <a:endParaRPr sz="1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2100"/>
                </a:spcBef>
                <a:spcAft>
                  <a:spcPts val="2100"/>
                </a:spcAft>
                <a:buNone/>
              </a:pPr>
              <a:r>
                <a:rPr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First batch of stoves received and Distribution underway</a:t>
              </a:r>
              <a:endParaRPr sz="1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75" name="Google Shape;275;p31"/>
          <p:cNvSpPr/>
          <p:nvPr/>
        </p:nvSpPr>
        <p:spPr>
          <a:xfrm flipH="1" rot="710941">
            <a:off x="9761281" y="3553569"/>
            <a:ext cx="937987" cy="7696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1"/>
          <p:cNvSpPr txBox="1"/>
          <p:nvPr/>
        </p:nvSpPr>
        <p:spPr>
          <a:xfrm>
            <a:off x="10239175" y="3726000"/>
            <a:ext cx="1016100" cy="7653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Hard Launch</a:t>
            </a:r>
            <a:endParaRPr/>
          </a:p>
        </p:txBody>
      </p:sp>
      <p:grpSp>
        <p:nvGrpSpPr>
          <p:cNvPr id="277" name="Google Shape;277;p31"/>
          <p:cNvGrpSpPr/>
          <p:nvPr/>
        </p:nvGrpSpPr>
        <p:grpSpPr>
          <a:xfrm>
            <a:off x="5064788" y="1118971"/>
            <a:ext cx="2283543" cy="2480592"/>
            <a:chOff x="4409304" y="676689"/>
            <a:chExt cx="1712700" cy="1790007"/>
          </a:xfrm>
        </p:grpSpPr>
        <p:sp>
          <p:nvSpPr>
            <p:cNvPr id="278" name="Google Shape;278;p31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1"/>
            <p:cNvSpPr txBox="1"/>
            <p:nvPr/>
          </p:nvSpPr>
          <p:spPr>
            <a:xfrm>
              <a:off x="4737381" y="1985302"/>
              <a:ext cx="9897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15</a:t>
              </a:r>
              <a:r>
                <a:rPr b="1"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 Mar 2019</a:t>
              </a:r>
              <a:endParaRPr b="1" sz="1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0" name="Google Shape;280;p31"/>
            <p:cNvSpPr/>
            <p:nvPr/>
          </p:nvSpPr>
          <p:spPr>
            <a:xfrm>
              <a:off x="4409304" y="676689"/>
              <a:ext cx="1712700" cy="12468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/>
            </a:p>
          </p:txBody>
        </p:sp>
        <p:sp>
          <p:nvSpPr>
            <p:cNvPr id="281" name="Google Shape;281;p31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1"/>
            <p:cNvSpPr txBox="1"/>
            <p:nvPr/>
          </p:nvSpPr>
          <p:spPr>
            <a:xfrm>
              <a:off x="4453527" y="756763"/>
              <a:ext cx="1624200" cy="14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New hires onboarded and ERP and Stove logistics Process training done.</a:t>
              </a:r>
              <a:br>
                <a:rPr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r>
                <a:rPr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Relocation to new warehouse facility underway,</a:t>
              </a:r>
              <a:endParaRPr sz="1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2100"/>
                </a:spcBef>
                <a:spcAft>
                  <a:spcPts val="2100"/>
                </a:spcAft>
                <a:buNone/>
              </a:pPr>
              <a:r>
                <a:rPr lang="en-US" sz="1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Shipping &amp; Transport contracts in place,</a:t>
              </a:r>
              <a:endParaRPr sz="1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/>
          <p:nvPr>
            <p:ph type="ctrTitle"/>
          </p:nvPr>
        </p:nvSpPr>
        <p:spPr>
          <a:xfrm>
            <a:off x="729575" y="637075"/>
            <a:ext cx="10328100" cy="573600"/>
          </a:xfrm>
          <a:prstGeom prst="rect">
            <a:avLst/>
          </a:prstGeom>
          <a:solidFill>
            <a:srgbClr val="00FF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Performance Matrix</a:t>
            </a:r>
            <a:endParaRPr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Measuring our Performance </a:t>
            </a:r>
            <a:endParaRPr/>
          </a:p>
        </p:txBody>
      </p:sp>
      <p:sp>
        <p:nvSpPr>
          <p:cNvPr id="289" name="Google Shape;289;p32"/>
          <p:cNvSpPr txBox="1"/>
          <p:nvPr>
            <p:ph idx="1" type="subTitle"/>
          </p:nvPr>
        </p:nvSpPr>
        <p:spPr>
          <a:xfrm>
            <a:off x="414100" y="1175550"/>
            <a:ext cx="3934200" cy="45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u="sng"/>
              <a:t>INTERNAL KPI’S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On time Deliveries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Inventory accuracy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Order cycle time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Workforce</a:t>
            </a:r>
            <a:r>
              <a:rPr lang="en-US"/>
              <a:t> utilisation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Shipping accuracy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Truck loading  rate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Order entry accuracy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Customer Satisfaction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Stock losses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2"/>
          <p:cNvSpPr txBox="1"/>
          <p:nvPr>
            <p:ph idx="12" type="sldNum"/>
          </p:nvPr>
        </p:nvSpPr>
        <p:spPr>
          <a:xfrm>
            <a:off x="11750309" y="6574780"/>
            <a:ext cx="441600" cy="28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1" name="Google Shape;291;p32"/>
          <p:cNvSpPr txBox="1"/>
          <p:nvPr>
            <p:ph idx="1" type="subTitle"/>
          </p:nvPr>
        </p:nvSpPr>
        <p:spPr>
          <a:xfrm>
            <a:off x="4518650" y="1210675"/>
            <a:ext cx="3934200" cy="45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u="sng"/>
              <a:t>TRANSPORTER  KPI’S</a:t>
            </a:r>
            <a:endParaRPr b="1" u="sng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Transport </a:t>
            </a:r>
            <a:r>
              <a:rPr lang="en-US"/>
              <a:t>Cost/Order value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On time deliveries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Lead time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Ethics/ Compliance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Task Completion rate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Handover times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Transit times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Stock losses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2"/>
          <p:cNvSpPr txBox="1"/>
          <p:nvPr>
            <p:ph idx="1" type="subTitle"/>
          </p:nvPr>
        </p:nvSpPr>
        <p:spPr>
          <a:xfrm>
            <a:off x="8452850" y="1210675"/>
            <a:ext cx="3264600" cy="45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u="sng"/>
              <a:t>AGENT  KPI’S</a:t>
            </a:r>
            <a:endParaRPr b="1" u="sng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Sales Volumes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Order frequency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Cost to serve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Time to serve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Successful deliveries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Returns Rate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Agent satisfaction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Stock losses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3"/>
          <p:cNvSpPr txBox="1"/>
          <p:nvPr>
            <p:ph type="ctrTitle"/>
          </p:nvPr>
        </p:nvSpPr>
        <p:spPr>
          <a:xfrm>
            <a:off x="809700" y="0"/>
            <a:ext cx="10572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Truck Lease vs Buy Analysis - Cash-flow over </a:t>
            </a:r>
            <a:r>
              <a:rPr lang="en-US" sz="2400"/>
              <a:t>24 Months (USD)</a:t>
            </a:r>
            <a:endParaRPr sz="2400"/>
          </a:p>
        </p:txBody>
      </p:sp>
      <p:sp>
        <p:nvSpPr>
          <p:cNvPr id="299" name="Google Shape;299;p33"/>
          <p:cNvSpPr txBox="1"/>
          <p:nvPr>
            <p:ph idx="12" type="sldNum"/>
          </p:nvPr>
        </p:nvSpPr>
        <p:spPr>
          <a:xfrm>
            <a:off x="11750309" y="6574780"/>
            <a:ext cx="441600" cy="28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300" name="Google Shape;300;p33"/>
          <p:cNvGraphicFramePr/>
          <p:nvPr/>
        </p:nvGraphicFramePr>
        <p:xfrm>
          <a:off x="1446667" y="174851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{E939E36E-E74A-4B52-9468-02E66AB452A1}</a:tableStyleId>
              </a:tblPr>
              <a:tblGrid>
                <a:gridCol w="1378550"/>
                <a:gridCol w="1096200"/>
                <a:gridCol w="1169425"/>
                <a:gridCol w="1900875"/>
                <a:gridCol w="1426825"/>
                <a:gridCol w="1136475"/>
                <a:gridCol w="119032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sng"/>
                        <a:t>Lease</a:t>
                      </a:r>
                      <a:endParaRPr b="1" sz="1800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sng">
                          <a:solidFill>
                            <a:srgbClr val="FFFFFF"/>
                          </a:solidFill>
                        </a:rPr>
                        <a:t>Difference</a:t>
                      </a:r>
                      <a:endParaRPr b="1" sz="1800" u="sng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0124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sng"/>
                        <a:t>Buy</a:t>
                      </a:r>
                      <a:endParaRPr b="1" sz="1800" u="sng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Monthly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24 Months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20124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Monthly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24 Months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Up front cost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20124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Up front cost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27,000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27,000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Fixed cost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(per month)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3080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73,920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20124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Fixed cost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(per month)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596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14,754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20124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Variable cost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(per month)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845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20,275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</a:rPr>
                        <a:t>TOTAL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73,920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rgbClr val="FFFFFF"/>
                          </a:solidFill>
                        </a:rPr>
                        <a:t>-11,891 USD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20124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/>
                        <a:t>TOTAL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62,029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11750309" y="6574780"/>
            <a:ext cx="4416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B3B3B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1999900" y="799450"/>
            <a:ext cx="8505900" cy="42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-US" sz="2400"/>
              <a:t>OUTLINE THE KEY PROCESSES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-US" sz="2400"/>
              <a:t>GET FEEDBACK ON DEPENDENCIES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➢"/>
            </a:pPr>
            <a:r>
              <a:rPr lang="en-US" sz="2400"/>
              <a:t>ADDRESS EXPECTATIONS ON SERVICE DELIVERIES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3"/>
          <p:cNvSpPr txBox="1"/>
          <p:nvPr/>
        </p:nvSpPr>
        <p:spPr>
          <a:xfrm>
            <a:off x="4239450" y="129250"/>
            <a:ext cx="3713100" cy="6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OBJECTIVES</a:t>
            </a:r>
            <a:endParaRPr b="1"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idx="12" type="sldNum"/>
          </p:nvPr>
        </p:nvSpPr>
        <p:spPr>
          <a:xfrm>
            <a:off x="9291000" y="642379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0200"/>
            <a:ext cx="11887198" cy="391146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4"/>
          <p:cNvSpPr/>
          <p:nvPr/>
        </p:nvSpPr>
        <p:spPr>
          <a:xfrm>
            <a:off x="0" y="316500"/>
            <a:ext cx="71547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en-US" sz="2800">
                <a:solidFill>
                  <a:srgbClr val="1714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PROCESS OVERVIEW</a:t>
            </a:r>
            <a:endParaRPr/>
          </a:p>
        </p:txBody>
      </p:sp>
      <p:sp>
        <p:nvSpPr>
          <p:cNvPr id="143" name="Google Shape;143;p24"/>
          <p:cNvSpPr txBox="1"/>
          <p:nvPr/>
        </p:nvSpPr>
        <p:spPr>
          <a:xfrm>
            <a:off x="6432325" y="5806975"/>
            <a:ext cx="5207700" cy="18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 Average delivery size = 5 stoves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 Capability to make 20 deliveries per truck per 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 Approx 100 stoves delivered per truck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- 10 trucks needed</a:t>
            </a:r>
            <a:endParaRPr/>
          </a:p>
        </p:txBody>
      </p:sp>
      <p:sp>
        <p:nvSpPr>
          <p:cNvPr id="144" name="Google Shape;144;p24"/>
          <p:cNvSpPr txBox="1"/>
          <p:nvPr/>
        </p:nvSpPr>
        <p:spPr>
          <a:xfrm>
            <a:off x="152400" y="5883175"/>
            <a:ext cx="5207700" cy="18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- 5,000 stoves inbound / outbound per week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- Scanning used to process stoves faster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- Approx 6-7 man hours to unload one container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 txBox="1"/>
          <p:nvPr/>
        </p:nvSpPr>
        <p:spPr>
          <a:xfrm>
            <a:off x="2824875" y="850875"/>
            <a:ext cx="7146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4"/>
          <p:cNvSpPr txBox="1"/>
          <p:nvPr/>
        </p:nvSpPr>
        <p:spPr>
          <a:xfrm>
            <a:off x="5814400" y="1409450"/>
            <a:ext cx="18936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3.8 USD / Stove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1809450" y="3412500"/>
            <a:ext cx="18936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0</a:t>
            </a:r>
            <a:r>
              <a:rPr lang="en-US">
                <a:solidFill>
                  <a:srgbClr val="FF0000"/>
                </a:solidFill>
              </a:rPr>
              <a:t>.3 USD / Stove </a:t>
            </a:r>
            <a:r>
              <a:rPr baseline="30000" lang="en-US">
                <a:solidFill>
                  <a:srgbClr val="FF0000"/>
                </a:solidFill>
              </a:rPr>
              <a:t>2</a:t>
            </a:r>
            <a:endParaRPr baseline="30000">
              <a:solidFill>
                <a:srgbClr val="FF0000"/>
              </a:solidFill>
            </a:endParaRPr>
          </a:p>
        </p:txBody>
      </p:sp>
      <p:sp>
        <p:nvSpPr>
          <p:cNvPr id="148" name="Google Shape;148;p24"/>
          <p:cNvSpPr txBox="1"/>
          <p:nvPr/>
        </p:nvSpPr>
        <p:spPr>
          <a:xfrm>
            <a:off x="5894975" y="3412500"/>
            <a:ext cx="19842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1</a:t>
            </a:r>
            <a:r>
              <a:rPr lang="en-US">
                <a:solidFill>
                  <a:srgbClr val="FF0000"/>
                </a:solidFill>
              </a:rPr>
              <a:t>.4 USD / Stove </a:t>
            </a:r>
            <a:r>
              <a:rPr baseline="30000" lang="en-US">
                <a:solidFill>
                  <a:srgbClr val="FF0000"/>
                </a:solidFill>
              </a:rPr>
              <a:t>3</a:t>
            </a:r>
            <a:endParaRPr baseline="30000">
              <a:solidFill>
                <a:srgbClr val="FF0000"/>
              </a:solidFill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8499050" y="248100"/>
            <a:ext cx="4006800" cy="7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</a:rPr>
              <a:t>1</a:t>
            </a:r>
            <a:r>
              <a:rPr lang="en-US" sz="1000">
                <a:solidFill>
                  <a:schemeClr val="dk1"/>
                </a:solidFill>
              </a:rPr>
              <a:t>. May go as high as 4.2 USD / stove based on latest dimensions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2</a:t>
            </a:r>
            <a:r>
              <a:rPr lang="en-US" sz="1000"/>
              <a:t>.</a:t>
            </a:r>
            <a:r>
              <a:rPr lang="en-US" sz="1000"/>
              <a:t> Can be reduced to 0.17 USD / stove if insourced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3. Can be reduced to 1.0 USD / stove if insourced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4. Currently, congestion is being experienced, adding 1 week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50" name="Google Shape;150;p24"/>
          <p:cNvSpPr/>
          <p:nvPr/>
        </p:nvSpPr>
        <p:spPr>
          <a:xfrm rot="-5400000">
            <a:off x="3446075" y="127800"/>
            <a:ext cx="510300" cy="2263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4"/>
          <p:cNvSpPr/>
          <p:nvPr/>
        </p:nvSpPr>
        <p:spPr>
          <a:xfrm rot="-5400000">
            <a:off x="5227025" y="592625"/>
            <a:ext cx="504900" cy="12933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4"/>
          <p:cNvSpPr/>
          <p:nvPr/>
        </p:nvSpPr>
        <p:spPr>
          <a:xfrm rot="-5400000">
            <a:off x="7790950" y="-689575"/>
            <a:ext cx="504900" cy="38577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4"/>
          <p:cNvSpPr txBox="1"/>
          <p:nvPr/>
        </p:nvSpPr>
        <p:spPr>
          <a:xfrm>
            <a:off x="2740325" y="637800"/>
            <a:ext cx="18936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</a:rPr>
              <a:t>15 days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4532675" y="637800"/>
            <a:ext cx="18936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</a:rPr>
              <a:t>4</a:t>
            </a:r>
            <a:r>
              <a:rPr lang="en-US">
                <a:solidFill>
                  <a:srgbClr val="0000FF"/>
                </a:solidFill>
              </a:rPr>
              <a:t> days </a:t>
            </a:r>
            <a:r>
              <a:rPr baseline="30000" lang="en-US">
                <a:solidFill>
                  <a:srgbClr val="0000FF"/>
                </a:solidFill>
              </a:rPr>
              <a:t>4</a:t>
            </a:r>
            <a:endParaRPr baseline="30000">
              <a:solidFill>
                <a:srgbClr val="0000FF"/>
              </a:solidFill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7096600" y="637800"/>
            <a:ext cx="18936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</a:rPr>
              <a:t>1</a:t>
            </a:r>
            <a:r>
              <a:rPr lang="en-US">
                <a:solidFill>
                  <a:srgbClr val="0000FF"/>
                </a:solidFill>
              </a:rPr>
              <a:t> day </a:t>
            </a:r>
            <a:r>
              <a:rPr baseline="30000" lang="en-US">
                <a:solidFill>
                  <a:srgbClr val="0000FF"/>
                </a:solidFill>
              </a:rPr>
              <a:t>4</a:t>
            </a:r>
            <a:endParaRPr baseline="30000">
              <a:solidFill>
                <a:srgbClr val="0000FF"/>
              </a:solidFill>
            </a:endParaRPr>
          </a:p>
        </p:txBody>
      </p:sp>
      <p:sp>
        <p:nvSpPr>
          <p:cNvPr id="156" name="Google Shape;156;p24"/>
          <p:cNvSpPr txBox="1"/>
          <p:nvPr/>
        </p:nvSpPr>
        <p:spPr>
          <a:xfrm>
            <a:off x="522625" y="637800"/>
            <a:ext cx="18936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FF"/>
                </a:solidFill>
              </a:rPr>
              <a:t>7</a:t>
            </a:r>
            <a:r>
              <a:rPr lang="en-US">
                <a:solidFill>
                  <a:srgbClr val="0000FF"/>
                </a:solidFill>
              </a:rPr>
              <a:t> days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57" name="Google Shape;157;p24"/>
          <p:cNvSpPr/>
          <p:nvPr/>
        </p:nvSpPr>
        <p:spPr>
          <a:xfrm rot="-5400000">
            <a:off x="1160075" y="127800"/>
            <a:ext cx="510300" cy="2263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 txBox="1"/>
          <p:nvPr/>
        </p:nvSpPr>
        <p:spPr>
          <a:xfrm>
            <a:off x="10677600" y="1103400"/>
            <a:ext cx="15144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u="sng">
                <a:solidFill>
                  <a:schemeClr val="hlink"/>
                </a:solidFill>
                <a:hlinkClick r:id="rId4"/>
              </a:rPr>
              <a:t>Trial Run Data</a:t>
            </a:r>
            <a:endParaRPr sz="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u="sng">
                <a:solidFill>
                  <a:schemeClr val="hlink"/>
                </a:solidFill>
                <a:hlinkClick r:id="rId5"/>
              </a:rPr>
              <a:t>(Validating Assumptions)</a:t>
            </a:r>
            <a:endParaRPr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/>
          <p:nvPr/>
        </p:nvSpPr>
        <p:spPr>
          <a:xfrm>
            <a:off x="2319156" y="4717345"/>
            <a:ext cx="4332600" cy="11028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CIVIL WORKS</a:t>
            </a:r>
            <a:endParaRPr/>
          </a:p>
        </p:txBody>
      </p:sp>
      <p:sp>
        <p:nvSpPr>
          <p:cNvPr id="164" name="Google Shape;164;p25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0" y="316500"/>
            <a:ext cx="71547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17147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KEY STAKEHOLDERS</a:t>
            </a:r>
            <a:endParaRPr/>
          </a:p>
        </p:txBody>
      </p:sp>
      <p:sp>
        <p:nvSpPr>
          <p:cNvPr id="166" name="Google Shape;166;p25"/>
          <p:cNvSpPr/>
          <p:nvPr/>
        </p:nvSpPr>
        <p:spPr>
          <a:xfrm rot="5400000">
            <a:off x="145355" y="2164277"/>
            <a:ext cx="3399300" cy="11028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Marketing</a:t>
            </a:r>
            <a:endParaRPr/>
          </a:p>
        </p:txBody>
      </p:sp>
      <p:sp>
        <p:nvSpPr>
          <p:cNvPr id="167" name="Google Shape;167;p25"/>
          <p:cNvSpPr txBox="1"/>
          <p:nvPr>
            <p:ph idx="11" type="ftr"/>
          </p:nvPr>
        </p:nvSpPr>
        <p:spPr>
          <a:xfrm>
            <a:off x="0" y="-18351"/>
            <a:ext cx="575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www.kokonetworks.com / © 2018 KOKO Networks Limited</a:t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 rot="5400000">
            <a:off x="5435826" y="2164277"/>
            <a:ext cx="3399300" cy="11028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Software &amp; Third Party Tools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5"/>
          <p:cNvSpPr/>
          <p:nvPr/>
        </p:nvSpPr>
        <p:spPr>
          <a:xfrm rot="5400000">
            <a:off x="-1140900" y="2171625"/>
            <a:ext cx="3399300" cy="10881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Agent Management</a:t>
            </a:r>
            <a:endParaRPr/>
          </a:p>
        </p:txBody>
      </p:sp>
      <p:sp>
        <p:nvSpPr>
          <p:cNvPr id="170" name="Google Shape;170;p25"/>
          <p:cNvSpPr/>
          <p:nvPr/>
        </p:nvSpPr>
        <p:spPr>
          <a:xfrm rot="5400000">
            <a:off x="1438953" y="2164277"/>
            <a:ext cx="3399300" cy="11028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Deployment</a:t>
            </a:r>
            <a:endParaRPr/>
          </a:p>
        </p:txBody>
      </p:sp>
      <p:sp>
        <p:nvSpPr>
          <p:cNvPr id="171" name="Google Shape;171;p25"/>
          <p:cNvSpPr/>
          <p:nvPr/>
        </p:nvSpPr>
        <p:spPr>
          <a:xfrm rot="5400000">
            <a:off x="7462349" y="2164277"/>
            <a:ext cx="3399300" cy="11028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Odoo System, Loginext API</a:t>
            </a:r>
            <a:endParaRPr/>
          </a:p>
        </p:txBody>
      </p:sp>
      <p:sp>
        <p:nvSpPr>
          <p:cNvPr id="172" name="Google Shape;172;p25"/>
          <p:cNvSpPr/>
          <p:nvPr/>
        </p:nvSpPr>
        <p:spPr>
          <a:xfrm>
            <a:off x="87550" y="4717350"/>
            <a:ext cx="7599300" cy="11028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Distribution Planning</a:t>
            </a:r>
            <a:endParaRPr/>
          </a:p>
        </p:txBody>
      </p:sp>
      <p:sp>
        <p:nvSpPr>
          <p:cNvPr id="173" name="Google Shape;173;p25"/>
          <p:cNvSpPr/>
          <p:nvPr/>
        </p:nvSpPr>
        <p:spPr>
          <a:xfrm>
            <a:off x="7874726" y="4717350"/>
            <a:ext cx="3479100" cy="1102800"/>
          </a:xfrm>
          <a:prstGeom prst="chevron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Distribution Execution</a:t>
            </a:r>
            <a:endParaRPr/>
          </a:p>
        </p:txBody>
      </p:sp>
      <p:sp>
        <p:nvSpPr>
          <p:cNvPr id="174" name="Google Shape;174;p25"/>
          <p:cNvSpPr txBox="1"/>
          <p:nvPr/>
        </p:nvSpPr>
        <p:spPr>
          <a:xfrm>
            <a:off x="7874741" y="6048225"/>
            <a:ext cx="3160500" cy="3693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15 April 2019 Onwards to HL</a:t>
            </a:r>
            <a:endParaRPr/>
          </a:p>
        </p:txBody>
      </p:sp>
      <p:sp>
        <p:nvSpPr>
          <p:cNvPr id="175" name="Google Shape;175;p25"/>
          <p:cNvSpPr/>
          <p:nvPr/>
        </p:nvSpPr>
        <p:spPr>
          <a:xfrm rot="5400000">
            <a:off x="2732553" y="2164277"/>
            <a:ext cx="3399300" cy="11028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Procurement</a:t>
            </a:r>
            <a:endParaRPr/>
          </a:p>
        </p:txBody>
      </p:sp>
      <p:sp>
        <p:nvSpPr>
          <p:cNvPr id="176" name="Google Shape;176;p25"/>
          <p:cNvSpPr/>
          <p:nvPr/>
        </p:nvSpPr>
        <p:spPr>
          <a:xfrm rot="5400000">
            <a:off x="4099066" y="2164277"/>
            <a:ext cx="3399300" cy="11028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ICT</a:t>
            </a:r>
            <a:endParaRPr/>
          </a:p>
        </p:txBody>
      </p:sp>
      <p:sp>
        <p:nvSpPr>
          <p:cNvPr id="177" name="Google Shape;177;p25"/>
          <p:cNvSpPr/>
          <p:nvPr/>
        </p:nvSpPr>
        <p:spPr>
          <a:xfrm rot="5400000">
            <a:off x="8898799" y="2164277"/>
            <a:ext cx="3399300" cy="1102800"/>
          </a:xfrm>
          <a:prstGeom prst="homePlate">
            <a:avLst>
              <a:gd fmla="val 50000" name="adj"/>
            </a:avLst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Transporters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ctrTitle"/>
          </p:nvPr>
        </p:nvSpPr>
        <p:spPr>
          <a:xfrm>
            <a:off x="457875" y="153200"/>
            <a:ext cx="104019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3000"/>
              <a:buFont typeface="Arial"/>
              <a:buNone/>
            </a:pPr>
            <a:r>
              <a:rPr lang="en-US"/>
              <a:t>IMPORTATION </a:t>
            </a:r>
            <a:r>
              <a:rPr lang="en-US"/>
              <a:t> PROCESS</a:t>
            </a:r>
            <a:endParaRPr/>
          </a:p>
        </p:txBody>
      </p:sp>
      <p:sp>
        <p:nvSpPr>
          <p:cNvPr id="183" name="Google Shape;183;p26"/>
          <p:cNvSpPr txBox="1"/>
          <p:nvPr>
            <p:ph idx="12" type="sldNum"/>
          </p:nvPr>
        </p:nvSpPr>
        <p:spPr>
          <a:xfrm>
            <a:off x="11750309" y="6574780"/>
            <a:ext cx="4416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B3B3B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6"/>
          <p:cNvSpPr txBox="1"/>
          <p:nvPr/>
        </p:nvSpPr>
        <p:spPr>
          <a:xfrm>
            <a:off x="7548500" y="721900"/>
            <a:ext cx="4444200" cy="45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/>
              <a:t>Expected Outcome</a:t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/>
              <a:t>Whole process to take 28 days Max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/>
              <a:t>Risks</a:t>
            </a:r>
            <a:endParaRPr b="1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Delays in receiving proforma invoice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Lack of required government requested documents at time of IDF application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Tradex system downtime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Name not in government system for importation of specific items with other government bodies.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Non conformity at pre-inspection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Delays in vessel arrival by not using direct vessels.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Port congestion / Simba system downtime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Theft / damage of items</a:t>
            </a:r>
            <a:endParaRPr/>
          </a:p>
        </p:txBody>
      </p:sp>
      <p:sp>
        <p:nvSpPr>
          <p:cNvPr id="185" name="Google Shape;185;p26"/>
          <p:cNvSpPr txBox="1"/>
          <p:nvPr/>
        </p:nvSpPr>
        <p:spPr>
          <a:xfrm>
            <a:off x="742050" y="4569600"/>
            <a:ext cx="8520000" cy="18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S</a:t>
            </a:r>
            <a:r>
              <a:rPr b="1" lang="en-US" u="sng"/>
              <a:t>olutions/Controls</a:t>
            </a:r>
            <a:endParaRPr b="1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Proforma invoice to be sent 2 weeks before shipping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User department to advise procurement / logistics on government requirements on the specific products before placing order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Ensure items are bought from compliant manufacturers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Ensure booking on direct vessels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Good warehouse management controls</a:t>
            </a:r>
            <a:endParaRPr/>
          </a:p>
        </p:txBody>
      </p:sp>
      <p:sp>
        <p:nvSpPr>
          <p:cNvPr id="186" name="Google Shape;186;p26"/>
          <p:cNvSpPr/>
          <p:nvPr/>
        </p:nvSpPr>
        <p:spPr>
          <a:xfrm>
            <a:off x="172625" y="835400"/>
            <a:ext cx="1726200" cy="106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Proforma invoice sent 2 weeks in advance prior to shipping</a:t>
            </a:r>
            <a:endParaRPr/>
          </a:p>
        </p:txBody>
      </p:sp>
      <p:cxnSp>
        <p:nvCxnSpPr>
          <p:cNvPr id="187" name="Google Shape;187;p26"/>
          <p:cNvCxnSpPr>
            <a:stCxn id="186" idx="3"/>
            <a:endCxn id="188" idx="1"/>
          </p:cNvCxnSpPr>
          <p:nvPr/>
        </p:nvCxnSpPr>
        <p:spPr>
          <a:xfrm>
            <a:off x="1898825" y="1367150"/>
            <a:ext cx="36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p26"/>
          <p:cNvSpPr/>
          <p:nvPr/>
        </p:nvSpPr>
        <p:spPr>
          <a:xfrm>
            <a:off x="2259925" y="835400"/>
            <a:ext cx="1506600" cy="106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IDF processing within 3 working days</a:t>
            </a:r>
            <a:endParaRPr/>
          </a:p>
        </p:txBody>
      </p:sp>
      <p:sp>
        <p:nvSpPr>
          <p:cNvPr id="189" name="Google Shape;189;p26"/>
          <p:cNvSpPr/>
          <p:nvPr/>
        </p:nvSpPr>
        <p:spPr>
          <a:xfrm>
            <a:off x="4260775" y="835400"/>
            <a:ext cx="1506600" cy="106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Pre- inspection at origin 5-7 working days</a:t>
            </a:r>
            <a:endParaRPr/>
          </a:p>
        </p:txBody>
      </p:sp>
      <p:sp>
        <p:nvSpPr>
          <p:cNvPr id="190" name="Google Shape;190;p26"/>
          <p:cNvSpPr/>
          <p:nvPr/>
        </p:nvSpPr>
        <p:spPr>
          <a:xfrm>
            <a:off x="6041925" y="835400"/>
            <a:ext cx="1506600" cy="106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Export documentation -2 days</a:t>
            </a:r>
            <a:endParaRPr/>
          </a:p>
        </p:txBody>
      </p:sp>
      <p:cxnSp>
        <p:nvCxnSpPr>
          <p:cNvPr id="191" name="Google Shape;191;p26"/>
          <p:cNvCxnSpPr>
            <a:stCxn id="188" idx="3"/>
            <a:endCxn id="189" idx="1"/>
          </p:cNvCxnSpPr>
          <p:nvPr/>
        </p:nvCxnSpPr>
        <p:spPr>
          <a:xfrm>
            <a:off x="3766525" y="1367150"/>
            <a:ext cx="49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26"/>
          <p:cNvCxnSpPr>
            <a:stCxn id="189" idx="3"/>
            <a:endCxn id="190" idx="1"/>
          </p:cNvCxnSpPr>
          <p:nvPr/>
        </p:nvCxnSpPr>
        <p:spPr>
          <a:xfrm>
            <a:off x="5767375" y="1367150"/>
            <a:ext cx="27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" name="Google Shape;193;p26"/>
          <p:cNvSpPr/>
          <p:nvPr/>
        </p:nvSpPr>
        <p:spPr>
          <a:xfrm>
            <a:off x="6041925" y="2239450"/>
            <a:ext cx="1506600" cy="150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Shipping using (direct vessel that takes 11-15 days to arrive at destination)</a:t>
            </a:r>
            <a:endParaRPr/>
          </a:p>
        </p:txBody>
      </p:sp>
      <p:sp>
        <p:nvSpPr>
          <p:cNvPr id="194" name="Google Shape;194;p26"/>
          <p:cNvSpPr/>
          <p:nvPr/>
        </p:nvSpPr>
        <p:spPr>
          <a:xfrm>
            <a:off x="4260775" y="2215075"/>
            <a:ext cx="1506600" cy="150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Custom clearance at destination within 5-7 days of vessel arrival</a:t>
            </a:r>
            <a:endParaRPr/>
          </a:p>
        </p:txBody>
      </p:sp>
      <p:sp>
        <p:nvSpPr>
          <p:cNvPr id="195" name="Google Shape;195;p26"/>
          <p:cNvSpPr/>
          <p:nvPr/>
        </p:nvSpPr>
        <p:spPr>
          <a:xfrm>
            <a:off x="2479625" y="2215075"/>
            <a:ext cx="1506600" cy="1506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Delivery to warehouse at Baba dogo</a:t>
            </a:r>
            <a:endParaRPr/>
          </a:p>
        </p:txBody>
      </p:sp>
      <p:cxnSp>
        <p:nvCxnSpPr>
          <p:cNvPr id="196" name="Google Shape;196;p26"/>
          <p:cNvCxnSpPr>
            <a:stCxn id="190" idx="2"/>
            <a:endCxn id="193" idx="0"/>
          </p:cNvCxnSpPr>
          <p:nvPr/>
        </p:nvCxnSpPr>
        <p:spPr>
          <a:xfrm>
            <a:off x="6795225" y="1898900"/>
            <a:ext cx="0" cy="34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" name="Google Shape;197;p26"/>
          <p:cNvCxnSpPr>
            <a:stCxn id="193" idx="1"/>
            <a:endCxn id="194" idx="3"/>
          </p:cNvCxnSpPr>
          <p:nvPr/>
        </p:nvCxnSpPr>
        <p:spPr>
          <a:xfrm rot="10800000">
            <a:off x="5767425" y="2968450"/>
            <a:ext cx="274500" cy="2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8" name="Google Shape;198;p26"/>
          <p:cNvCxnSpPr>
            <a:stCxn id="194" idx="1"/>
            <a:endCxn id="195" idx="3"/>
          </p:cNvCxnSpPr>
          <p:nvPr/>
        </p:nvCxnSpPr>
        <p:spPr>
          <a:xfrm rot="10800000">
            <a:off x="3986275" y="2968375"/>
            <a:ext cx="274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ctrTitle"/>
          </p:nvPr>
        </p:nvSpPr>
        <p:spPr>
          <a:xfrm>
            <a:off x="742050" y="153200"/>
            <a:ext cx="104019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3000"/>
              <a:buFont typeface="Arial"/>
              <a:buNone/>
            </a:pPr>
            <a:r>
              <a:rPr lang="en-US"/>
              <a:t>WAREHOUSE MANAGEMENT</a:t>
            </a:r>
            <a:endParaRPr/>
          </a:p>
        </p:txBody>
      </p:sp>
      <p:sp>
        <p:nvSpPr>
          <p:cNvPr id="204" name="Google Shape;204;p27"/>
          <p:cNvSpPr txBox="1"/>
          <p:nvPr>
            <p:ph idx="12" type="sldNum"/>
          </p:nvPr>
        </p:nvSpPr>
        <p:spPr>
          <a:xfrm>
            <a:off x="11750309" y="6574780"/>
            <a:ext cx="4416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B3B3B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7"/>
          <p:cNvSpPr txBox="1"/>
          <p:nvPr/>
        </p:nvSpPr>
        <p:spPr>
          <a:xfrm>
            <a:off x="8463075" y="1278250"/>
            <a:ext cx="3529500" cy="3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/>
              <a:t>NOTES</a:t>
            </a:r>
            <a:endParaRPr b="1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US"/>
              <a:t>Inbound of 5k/per week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US"/>
              <a:t>Storage area for 2-3 weeks stock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-US"/>
              <a:t>Outbound stock for 200 locations per 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/>
              <a:t>Risk</a:t>
            </a:r>
            <a:endParaRPr b="1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Theft of items when on transit to the warehouse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Damage of goods while being offloaded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stock traceability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7"/>
          <p:cNvSpPr txBox="1"/>
          <p:nvPr/>
        </p:nvSpPr>
        <p:spPr>
          <a:xfrm>
            <a:off x="742050" y="5063250"/>
            <a:ext cx="7334400" cy="13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 u="sng"/>
              <a:t>Solutions /Controls </a:t>
            </a:r>
            <a:endParaRPr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Ensure we get trucks from reliable and </a:t>
            </a:r>
            <a:r>
              <a:rPr lang="en-US"/>
              <a:t>trustworthy</a:t>
            </a:r>
            <a:r>
              <a:rPr lang="en-US"/>
              <a:t> transporters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Ensure incase of inhouse lose same is pegged to their salary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Ensure we get a warehouse in a safe secure place with good security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050" y="835400"/>
            <a:ext cx="7668676" cy="435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/>
          <p:nvPr>
            <p:ph type="ctrTitle"/>
          </p:nvPr>
        </p:nvSpPr>
        <p:spPr>
          <a:xfrm>
            <a:off x="742050" y="153200"/>
            <a:ext cx="104019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3000"/>
              <a:buFont typeface="Arial"/>
              <a:buNone/>
            </a:pPr>
            <a:r>
              <a:rPr lang="en-US"/>
              <a:t>DISTRIBUTION PROCESS</a:t>
            </a:r>
            <a:endParaRPr/>
          </a:p>
        </p:txBody>
      </p:sp>
      <p:sp>
        <p:nvSpPr>
          <p:cNvPr id="213" name="Google Shape;213;p28"/>
          <p:cNvSpPr txBox="1"/>
          <p:nvPr>
            <p:ph idx="12" type="sldNum"/>
          </p:nvPr>
        </p:nvSpPr>
        <p:spPr>
          <a:xfrm>
            <a:off x="11750309" y="6574780"/>
            <a:ext cx="4416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B3B3B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76272"/>
            <a:ext cx="7334250" cy="20478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8"/>
          <p:cNvSpPr txBox="1"/>
          <p:nvPr/>
        </p:nvSpPr>
        <p:spPr>
          <a:xfrm>
            <a:off x="7612025" y="1278250"/>
            <a:ext cx="4380600" cy="39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u="sng"/>
              <a:t>Risk</a:t>
            </a:r>
            <a:endParaRPr b="1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Generated stock out more than we can handle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Agents not informed at all /in good time in regards to our planned delivery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traffic accidents &amp; delays on the road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Unavailability of trucks or transport companies sending  less trucks than what was agreed upon..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Tools allocated to driver not working or haven’t been charged</a:t>
            </a:r>
            <a:endParaRPr/>
          </a:p>
        </p:txBody>
      </p:sp>
      <p:sp>
        <p:nvSpPr>
          <p:cNvPr id="216" name="Google Shape;216;p28"/>
          <p:cNvSpPr txBox="1"/>
          <p:nvPr/>
        </p:nvSpPr>
        <p:spPr>
          <a:xfrm>
            <a:off x="742050" y="4569600"/>
            <a:ext cx="7334400" cy="18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SOLUTIONS /CONTROLS </a:t>
            </a:r>
            <a:endParaRPr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Initiate mandatory planning of all stock outs before we can proceed to  generate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Ensure</a:t>
            </a:r>
            <a:r>
              <a:rPr lang="en-US"/>
              <a:t> the system is working efficiently at all times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To have </a:t>
            </a:r>
            <a:r>
              <a:rPr lang="en-US"/>
              <a:t>at least</a:t>
            </a:r>
            <a:r>
              <a:rPr lang="en-US"/>
              <a:t> three pre qualified transporters incase of any eventuality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Ensure all the tools we intend to use are in good working condition (offline data storage)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 txBox="1"/>
          <p:nvPr>
            <p:ph type="ctrTitle"/>
          </p:nvPr>
        </p:nvSpPr>
        <p:spPr>
          <a:xfrm>
            <a:off x="457875" y="416524"/>
            <a:ext cx="10401900" cy="6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A0A3E"/>
              </a:buClr>
              <a:buSzPts val="3000"/>
              <a:buFont typeface="Arial"/>
              <a:buNone/>
            </a:pPr>
            <a:r>
              <a:rPr lang="en-US" u="sng"/>
              <a:t>Tools to be used for delivery and handover</a:t>
            </a:r>
            <a:endParaRPr u="sng"/>
          </a:p>
        </p:txBody>
      </p:sp>
      <p:sp>
        <p:nvSpPr>
          <p:cNvPr id="222" name="Google Shape;222;p29"/>
          <p:cNvSpPr txBox="1"/>
          <p:nvPr>
            <p:ph idx="12" type="sldNum"/>
          </p:nvPr>
        </p:nvSpPr>
        <p:spPr>
          <a:xfrm>
            <a:off x="11750309" y="6574780"/>
            <a:ext cx="441600" cy="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B3B3B3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B3B3B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3" name="Google Shape;22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275" y="2672173"/>
            <a:ext cx="1559100" cy="155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28925" y="1298975"/>
            <a:ext cx="4371299" cy="273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9"/>
          <p:cNvSpPr txBox="1"/>
          <p:nvPr/>
        </p:nvSpPr>
        <p:spPr>
          <a:xfrm>
            <a:off x="2170800" y="5359600"/>
            <a:ext cx="26331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Dolly/Trolley</a:t>
            </a:r>
            <a:endParaRPr/>
          </a:p>
        </p:txBody>
      </p:sp>
      <p:sp>
        <p:nvSpPr>
          <p:cNvPr id="226" name="Google Shape;226;p29"/>
          <p:cNvSpPr txBox="1"/>
          <p:nvPr/>
        </p:nvSpPr>
        <p:spPr>
          <a:xfrm>
            <a:off x="4883175" y="4605500"/>
            <a:ext cx="20586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Code Scanner</a:t>
            </a:r>
            <a:endParaRPr/>
          </a:p>
        </p:txBody>
      </p:sp>
      <p:sp>
        <p:nvSpPr>
          <p:cNvPr id="227" name="Google Shape;227;p29"/>
          <p:cNvSpPr txBox="1"/>
          <p:nvPr/>
        </p:nvSpPr>
        <p:spPr>
          <a:xfrm>
            <a:off x="8342050" y="4231275"/>
            <a:ext cx="20586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Mobile route Planner App (Loginext)</a:t>
            </a:r>
            <a:endParaRPr/>
          </a:p>
        </p:txBody>
      </p:sp>
      <p:pic>
        <p:nvPicPr>
          <p:cNvPr id="228" name="Google Shape;22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8725" y="1191324"/>
            <a:ext cx="3126200" cy="4168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ctrTitle"/>
          </p:nvPr>
        </p:nvSpPr>
        <p:spPr>
          <a:xfrm>
            <a:off x="1734950" y="164567"/>
            <a:ext cx="91440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/>
              <a:t>Returns Management</a:t>
            </a:r>
            <a:endParaRPr u="sng"/>
          </a:p>
        </p:txBody>
      </p:sp>
      <p:sp>
        <p:nvSpPr>
          <p:cNvPr id="235" name="Google Shape;235;p30"/>
          <p:cNvSpPr txBox="1"/>
          <p:nvPr>
            <p:ph idx="12" type="sldNum"/>
          </p:nvPr>
        </p:nvSpPr>
        <p:spPr>
          <a:xfrm>
            <a:off x="11750309" y="6574780"/>
            <a:ext cx="441600" cy="2832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6" name="Google Shape;2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9726" y="1270125"/>
            <a:ext cx="2237901" cy="199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50" y="778425"/>
            <a:ext cx="9469875" cy="570880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0"/>
          <p:cNvSpPr txBox="1"/>
          <p:nvPr/>
        </p:nvSpPr>
        <p:spPr>
          <a:xfrm>
            <a:off x="9799475" y="3322925"/>
            <a:ext cx="21384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Suggested Returns Bins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 2007-2010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